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8" r:id="rId1"/>
  </p:sldMasterIdLst>
  <p:notesMasterIdLst>
    <p:notesMasterId r:id="rId13"/>
  </p:notesMasterIdLst>
  <p:sldIdLst>
    <p:sldId id="256" r:id="rId2"/>
    <p:sldId id="257" r:id="rId3"/>
    <p:sldId id="261" r:id="rId4"/>
    <p:sldId id="262" r:id="rId5"/>
    <p:sldId id="263" r:id="rId6"/>
    <p:sldId id="264" r:id="rId7"/>
    <p:sldId id="258" r:id="rId8"/>
    <p:sldId id="259" r:id="rId9"/>
    <p:sldId id="266" r:id="rId10"/>
    <p:sldId id="26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B21F7-DC50-47B2-A8D7-DD7940CCA93F}" type="datetimeFigureOut">
              <a:rPr lang="cs-CZ" smtClean="0"/>
              <a:t>13.9.2021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6D528-F19F-4E0D-A253-CDD061D13A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479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D528-F19F-4E0D-A253-CDD061D13A0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22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D528-F19F-4E0D-A253-CDD061D13A0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960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D528-F19F-4E0D-A253-CDD061D13A0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06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D528-F19F-4E0D-A253-CDD061D13A0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02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D528-F19F-4E0D-A253-CDD061D13A0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86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D528-F19F-4E0D-A253-CDD061D13A0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71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D528-F19F-4E0D-A253-CDD061D13A0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8676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D528-F19F-4E0D-A253-CDD061D13A0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D528-F19F-4E0D-A253-CDD061D13A0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327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D528-F19F-4E0D-A253-CDD061D13A0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947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D528-F19F-4E0D-A253-CDD061D13A0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152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8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4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8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02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83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13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7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42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699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86B75A-687E-405C-8A0B-8D00578BA2C3}" type="datetimeFigureOut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9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48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9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Svatý Václav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526281"/>
            <a:ext cx="10058400" cy="1072340"/>
          </a:xfrm>
        </p:spPr>
        <p:txBody>
          <a:bodyPr>
            <a:normAutofit/>
          </a:bodyPr>
          <a:lstStyle/>
          <a:p>
            <a:r>
              <a:rPr lang="cs-CZ" sz="4000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Hlavní patron českého národa</a:t>
            </a:r>
            <a:br>
              <a:rPr lang="cs-CZ" sz="4000" b="1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83" y="895452"/>
            <a:ext cx="2073897" cy="30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9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Svatováclavský chorál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82310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kořeny </a:t>
            </a:r>
            <a:r>
              <a:rPr lang="cs-CZ" dirty="0"/>
              <a:t>této modlitby sahají až do 12. století, jejím původním jazykem je </a:t>
            </a:r>
            <a:r>
              <a:rPr lang="cs-CZ" dirty="0" smtClean="0"/>
              <a:t>staročeština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r>
              <a:rPr lang="cs-CZ" i="1" dirty="0" smtClean="0"/>
              <a:t>Svatý </a:t>
            </a:r>
            <a:r>
              <a:rPr lang="cs-CZ" i="1" dirty="0"/>
              <a:t>Václave, vévodo české země,</a:t>
            </a:r>
            <a:br>
              <a:rPr lang="cs-CZ" i="1" dirty="0"/>
            </a:br>
            <a:r>
              <a:rPr lang="cs-CZ" i="1" dirty="0"/>
              <a:t>kníže náš, pros za nás Boha, svatého Ducha!</a:t>
            </a:r>
            <a:br>
              <a:rPr lang="cs-CZ" i="1" dirty="0"/>
            </a:br>
            <a:r>
              <a:rPr lang="cs-CZ" i="1" dirty="0"/>
              <a:t>Kriste, </a:t>
            </a:r>
            <a:r>
              <a:rPr lang="cs-CZ" i="1" dirty="0" err="1"/>
              <a:t>eleison</a:t>
            </a:r>
            <a:r>
              <a:rPr lang="cs-CZ" i="1" dirty="0"/>
              <a:t>.</a:t>
            </a:r>
          </a:p>
          <a:p>
            <a:r>
              <a:rPr lang="cs-CZ" i="1" dirty="0"/>
              <a:t>Ty jsi dědic české země, rozpomeň se na své plémě,</a:t>
            </a:r>
            <a:br>
              <a:rPr lang="cs-CZ" i="1" dirty="0"/>
            </a:br>
            <a:r>
              <a:rPr lang="cs-CZ" i="1" dirty="0"/>
              <a:t>nedej zahynouti nám ni budoucím, svatý Václave!</a:t>
            </a:r>
            <a:br>
              <a:rPr lang="cs-CZ" i="1" dirty="0"/>
            </a:br>
            <a:r>
              <a:rPr lang="cs-CZ" i="1" dirty="0"/>
              <a:t>Kriste, </a:t>
            </a:r>
            <a:r>
              <a:rPr lang="cs-CZ" i="1" dirty="0" err="1"/>
              <a:t>eleison</a:t>
            </a:r>
            <a:r>
              <a:rPr lang="cs-CZ" i="1" dirty="0"/>
              <a:t>.</a:t>
            </a:r>
          </a:p>
          <a:p>
            <a:r>
              <a:rPr lang="cs-CZ" i="1" dirty="0"/>
              <a:t>Pomoci my tvé žádáme, smiluj se nad námi,</a:t>
            </a:r>
            <a:br>
              <a:rPr lang="cs-CZ" i="1" dirty="0"/>
            </a:br>
            <a:r>
              <a:rPr lang="cs-CZ" i="1" dirty="0"/>
              <a:t>utěš smutné, zažeň vše zlé, svatý Václave!</a:t>
            </a:r>
            <a:br>
              <a:rPr lang="cs-CZ" i="1" dirty="0"/>
            </a:br>
            <a:r>
              <a:rPr lang="cs-CZ" i="1" dirty="0"/>
              <a:t>Kriste, </a:t>
            </a:r>
            <a:r>
              <a:rPr lang="cs-CZ" i="1" dirty="0" err="1" smtClean="0"/>
              <a:t>eleison</a:t>
            </a:r>
            <a:r>
              <a:rPr lang="cs-CZ" i="1" dirty="0" smtClean="0"/>
              <a:t>.</a:t>
            </a:r>
            <a:endParaRPr lang="cs-CZ" i="1" dirty="0"/>
          </a:p>
          <a:p>
            <a:pPr>
              <a:buFont typeface="Wingdings" panose="05000000000000000000" pitchFamily="2" charset="2"/>
              <a:buChar char="§"/>
            </a:pPr>
            <a:endParaRPr lang="cs-CZ" i="1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4" name="SVATOVÁCLAVSKÝ-CHORÁL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6544" y="2374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1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Václavské náměstí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95160" y="2286000"/>
            <a:ext cx="4910328" cy="358309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Václavské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náměstí se stalo svědkem důležitých 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dějů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jezdecká socha knížete Václava od J. V. 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Myslbeka</a:t>
            </a:r>
            <a:endParaRPr lang="cs-CZ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sv. Václav – symbol české státnosti,       ochránce země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2084833"/>
            <a:ext cx="5681804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6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28. září – státní </a:t>
            </a:r>
            <a:r>
              <a:rPr lang="cs-CZ" dirty="0">
                <a:solidFill>
                  <a:srgbClr val="C00000"/>
                </a:solidFill>
              </a:rPr>
              <a:t>svátek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české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státnosti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Připomíná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sv. Václav – patron českého národa</a:t>
            </a: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Národní svatováclavská pouť ve Staré Boleslavi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4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01" y="3684941"/>
            <a:ext cx="3722878" cy="246868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r="5789"/>
          <a:stretch/>
        </p:blipFill>
        <p:spPr>
          <a:xfrm>
            <a:off x="3960868" y="4113537"/>
            <a:ext cx="2633473" cy="16114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t="1510" r="11613" b="7030"/>
          <a:stretch/>
        </p:blipFill>
        <p:spPr>
          <a:xfrm rot="5400000">
            <a:off x="895964" y="3927186"/>
            <a:ext cx="2427760" cy="202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7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4400" y="438912"/>
            <a:ext cx="6171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dirty="0">
                <a:solidFill>
                  <a:srgbClr val="C00000"/>
                </a:solidFill>
                <a:latin typeface="+mj-lt"/>
              </a:rPr>
              <a:t>Atributy sv. Václava</a:t>
            </a:r>
            <a:endParaRPr lang="cs-CZ" sz="4800" dirty="0"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1228" r="13061" b="7733"/>
          <a:stretch/>
        </p:blipFill>
        <p:spPr>
          <a:xfrm>
            <a:off x="740555" y="1543469"/>
            <a:ext cx="1965884" cy="446074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09" y="3382897"/>
            <a:ext cx="1758198" cy="26213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6667"/>
          <a:stretch/>
        </p:blipFill>
        <p:spPr>
          <a:xfrm>
            <a:off x="3193699" y="2528751"/>
            <a:ext cx="3084850" cy="22718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r="10193" b="6509"/>
          <a:stretch/>
        </p:blipFill>
        <p:spPr>
          <a:xfrm>
            <a:off x="9385516" y="955257"/>
            <a:ext cx="2115955" cy="4855279"/>
          </a:xfrm>
          <a:prstGeom prst="rect">
            <a:avLst/>
          </a:prstGeom>
        </p:spPr>
      </p:pic>
      <p:pic>
        <p:nvPicPr>
          <p:cNvPr id="7" name="Zástupný symbol pro obsah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6623" y="438912"/>
            <a:ext cx="1611633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Kdo byl sv. Václav?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 narozen zač. 10. století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 Přemyslovec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 vynikal vzdělaností a zbožností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schopný </a:t>
            </a:r>
            <a:r>
              <a:rPr lang="cs-CZ" sz="2400" dirty="0" smtClean="0"/>
              <a:t>a prozíravý panovník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 silná </a:t>
            </a:r>
            <a:r>
              <a:rPr lang="cs-CZ" sz="2400" dirty="0" smtClean="0"/>
              <a:t>vůle, zbožnost, mírumilovnost</a:t>
            </a:r>
            <a:endParaRPr lang="cs-CZ" sz="2400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26093" t="43517" r="37340" b="20524"/>
          <a:stretch/>
        </p:blipFill>
        <p:spPr bwMode="auto">
          <a:xfrm>
            <a:off x="6863976" y="2110729"/>
            <a:ext cx="4373999" cy="3164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227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Křesťanský panovník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 </a:t>
            </a:r>
            <a:r>
              <a:rPr lang="cs-CZ" sz="2400" dirty="0"/>
              <a:t>křesťanská výchova a vliv sv. </a:t>
            </a:r>
            <a:r>
              <a:rPr lang="cs-CZ" sz="2400" dirty="0" smtClean="0"/>
              <a:t>Ludmily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území </a:t>
            </a:r>
            <a:r>
              <a:rPr lang="cs-CZ" sz="2400" dirty="0"/>
              <a:t>za jeho vlády bylo zčásti křesťanské, zčásti </a:t>
            </a:r>
            <a:r>
              <a:rPr lang="cs-CZ" sz="2400" dirty="0" smtClean="0"/>
              <a:t>pohanské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usiloval </a:t>
            </a:r>
            <a:r>
              <a:rPr lang="cs-CZ" sz="2400" dirty="0" smtClean="0"/>
              <a:t>o </a:t>
            </a:r>
            <a:r>
              <a:rPr lang="cs-CZ" sz="2400" dirty="0" smtClean="0"/>
              <a:t>mír,  </a:t>
            </a:r>
            <a:r>
              <a:rPr lang="cs-CZ" sz="2400" dirty="0" smtClean="0"/>
              <a:t>snažil se o </a:t>
            </a:r>
            <a:r>
              <a:rPr lang="cs-CZ" sz="2400" dirty="0"/>
              <a:t>kulturní i náboženské povznesení </a:t>
            </a:r>
            <a:r>
              <a:rPr lang="cs-CZ" sz="2400" dirty="0" smtClean="0"/>
              <a:t>země </a:t>
            </a:r>
            <a:endParaRPr lang="cs-CZ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dle legend pěstoval vinnou révu a obilí pro </a:t>
            </a:r>
            <a:r>
              <a:rPr lang="cs-CZ" sz="2400" dirty="0" smtClean="0"/>
              <a:t>mši sv. 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smtClean="0"/>
              <a:t>  vykupoval </a:t>
            </a:r>
            <a:r>
              <a:rPr lang="cs-CZ" sz="2400" dirty="0"/>
              <a:t>otroky a dával jim svobodu, </a:t>
            </a:r>
            <a:br>
              <a:rPr lang="cs-CZ" sz="2400" dirty="0"/>
            </a:br>
            <a:r>
              <a:rPr lang="cs-CZ" sz="2400" dirty="0" smtClean="0"/>
              <a:t>  pečoval </a:t>
            </a:r>
            <a:r>
              <a:rPr lang="cs-CZ" sz="2400" dirty="0"/>
              <a:t>o chudé, o vdovy a sirotky, bořil šibenic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4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6" y="3286038"/>
            <a:ext cx="3282696" cy="28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2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Křesťanský panovník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15273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</a:t>
            </a:r>
            <a:r>
              <a:rPr lang="cs-CZ" sz="2400" dirty="0" smtClean="0"/>
              <a:t>podporoval </a:t>
            </a:r>
            <a:r>
              <a:rPr lang="cs-CZ" sz="2400" dirty="0"/>
              <a:t>křesťanství, nechal postavit několik kostelů, zval do Čech misionáře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v Praze založil rotundu, kterou zasvětil sv. </a:t>
            </a:r>
            <a:r>
              <a:rPr lang="cs-CZ" sz="2400" dirty="0" smtClean="0"/>
              <a:t>Vítu (hlavní kostel knížectví) </a:t>
            </a:r>
            <a:endParaRPr lang="cs-CZ" sz="2400" dirty="0"/>
          </a:p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024">
            <a:off x="6737293" y="4627776"/>
            <a:ext cx="1475864" cy="117595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" r="35230" b="23450"/>
          <a:stretch/>
        </p:blipFill>
        <p:spPr>
          <a:xfrm>
            <a:off x="9306819" y="3179867"/>
            <a:ext cx="1848861" cy="269110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7582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Mučedník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 cestou na mši svatou byl napaden svým bratrem Boleslavem, tomu </a:t>
            </a:r>
            <a:r>
              <a:rPr lang="cs-CZ" sz="2400" dirty="0"/>
              <a:t>se ubránil, potom ho ale napadla ještě tlupa </a:t>
            </a:r>
            <a:r>
              <a:rPr lang="cs-CZ" sz="2400" dirty="0" smtClean="0"/>
              <a:t>ozbrojenců a </a:t>
            </a:r>
            <a:r>
              <a:rPr lang="cs-CZ" sz="2400" dirty="0"/>
              <a:t>před chrámovými dveřmi byl </a:t>
            </a:r>
            <a:r>
              <a:rPr lang="cs-CZ" sz="2400" dirty="0" smtClean="0"/>
              <a:t>zabit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d</a:t>
            </a:r>
            <a:r>
              <a:rPr lang="cs-CZ" sz="2400" dirty="0" smtClean="0"/>
              <a:t>le legendy se vrahové jmenovali </a:t>
            </a:r>
            <a:r>
              <a:rPr lang="cs-CZ" sz="2400" dirty="0" err="1"/>
              <a:t>Hněvsa</a:t>
            </a:r>
            <a:r>
              <a:rPr lang="cs-CZ" sz="2400" dirty="0"/>
              <a:t>, </a:t>
            </a:r>
            <a:r>
              <a:rPr lang="cs-CZ" sz="2400" dirty="0" err="1"/>
              <a:t>Tira</a:t>
            </a:r>
            <a:r>
              <a:rPr lang="cs-CZ" sz="2400" dirty="0"/>
              <a:t> a </a:t>
            </a:r>
            <a:r>
              <a:rPr lang="cs-CZ" sz="2400" dirty="0" err="1"/>
              <a:t>Česta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 rok Václavovy smrti se uvádí nejčastěji 935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 brzy uctíván jako mučedník a patron země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 Boleslav nakonec svého </a:t>
            </a:r>
            <a:r>
              <a:rPr lang="cs-CZ" sz="2400" dirty="0"/>
              <a:t>činu litoval </a:t>
            </a:r>
          </a:p>
        </p:txBody>
      </p:sp>
      <p:sp>
        <p:nvSpPr>
          <p:cNvPr id="4" name="AutoShape 2" descr="Nejen Národní svatováclavská pouť ve Staré Boleslavi. Za svatým Václavem po  celých středních Čechách… | Krajské listy.cz"/>
          <p:cNvSpPr>
            <a:spLocks noChangeAspect="1" noChangeArrowheads="1"/>
          </p:cNvSpPr>
          <p:nvPr/>
        </p:nvSpPr>
        <p:spPr bwMode="auto">
          <a:xfrm>
            <a:off x="155575" y="-808038"/>
            <a:ext cx="27051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94" y="3575982"/>
            <a:ext cx="3425686" cy="229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7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Úcta ke sv. Václavovi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9670" y="1873166"/>
            <a:ext cx="7635240" cy="207704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 úcta </a:t>
            </a:r>
            <a:r>
              <a:rPr lang="cs-CZ" sz="2400" dirty="0"/>
              <a:t>ke </a:t>
            </a:r>
            <a:r>
              <a:rPr lang="cs-CZ" sz="2400" dirty="0" smtClean="0"/>
              <a:t>knížeti Václavovi se šíří bezprostředně </a:t>
            </a:r>
            <a:r>
              <a:rPr lang="cs-CZ" sz="2400" dirty="0"/>
              <a:t>po jeho smrti, a to nejen u nás, </a:t>
            </a:r>
            <a:r>
              <a:rPr lang="cs-CZ" sz="2400" dirty="0" smtClean="0"/>
              <a:t>ale i </a:t>
            </a:r>
            <a:r>
              <a:rPr lang="cs-CZ" sz="2400" dirty="0"/>
              <a:t>za </a:t>
            </a:r>
            <a:r>
              <a:rPr lang="cs-CZ" sz="2400" dirty="0" smtClean="0"/>
              <a:t>hranicemi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 ke sv. Václavovi se lidé obraceli </a:t>
            </a:r>
            <a:r>
              <a:rPr lang="cs-CZ" sz="2400" dirty="0"/>
              <a:t>v dobách dobrých i </a:t>
            </a:r>
            <a:r>
              <a:rPr lang="cs-CZ" sz="2400" dirty="0" smtClean="0"/>
              <a:t>zlých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smtClean="0"/>
              <a:t>úctu ke sv. Václavovi šíří především Karel IV.</a:t>
            </a:r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18" y="1873166"/>
            <a:ext cx="2797385" cy="42129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105" y="3851232"/>
            <a:ext cx="2972477" cy="22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2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Svatováclavská koruna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232" y="2594987"/>
            <a:ext cx="3785616" cy="3045507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905256" y="2002536"/>
            <a:ext cx="7306056" cy="319125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 zhotovena císařem Karlem </a:t>
            </a:r>
            <a:r>
              <a:rPr lang="cs-CZ" sz="2400" dirty="0"/>
              <a:t>IV</a:t>
            </a:r>
            <a:r>
              <a:rPr lang="cs-CZ" sz="2400" dirty="0" smtClean="0"/>
              <a:t>., ten ji věnoval sv. Václavu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 smtClean="0"/>
              <a:t> nejstarší </a:t>
            </a:r>
            <a:r>
              <a:rPr lang="cs-CZ" sz="2400" dirty="0"/>
              <a:t>součástí českých korunovačních </a:t>
            </a:r>
            <a:r>
              <a:rPr lang="cs-CZ" sz="2400" dirty="0" smtClean="0"/>
              <a:t>klenot</a:t>
            </a:r>
            <a:br>
              <a:rPr lang="cs-CZ" sz="2400" dirty="0" smtClean="0"/>
            </a:br>
            <a:r>
              <a:rPr lang="cs-CZ" sz="2400" dirty="0" smtClean="0"/>
              <a:t> (14. století)</a:t>
            </a:r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85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851</TotalTime>
  <Words>448</Words>
  <Application>Microsoft Office PowerPoint</Application>
  <PresentationFormat>Širokoúhlá obrazovka</PresentationFormat>
  <Paragraphs>70</Paragraphs>
  <Slides>11</Slides>
  <Notes>11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Times New Roman</vt:lpstr>
      <vt:lpstr>Wingdings</vt:lpstr>
      <vt:lpstr>Retrospektiva</vt:lpstr>
      <vt:lpstr>Svatý Václav</vt:lpstr>
      <vt:lpstr>28. září – státní svátek </vt:lpstr>
      <vt:lpstr>Prezentace aplikace PowerPoint</vt:lpstr>
      <vt:lpstr>Kdo byl sv. Václav?</vt:lpstr>
      <vt:lpstr>Křesťanský panovník</vt:lpstr>
      <vt:lpstr>Křesťanský panovník</vt:lpstr>
      <vt:lpstr>Mučedník </vt:lpstr>
      <vt:lpstr>Úcta ke sv. Václavovi</vt:lpstr>
      <vt:lpstr>Svatováclavská koruna</vt:lpstr>
      <vt:lpstr>Svatováclavský chorál</vt:lpstr>
      <vt:lpstr>Václavské náměstí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Šumberová Marie</dc:creator>
  <cp:lastModifiedBy>Šumberová Marie</cp:lastModifiedBy>
  <cp:revision>53</cp:revision>
  <dcterms:created xsi:type="dcterms:W3CDTF">2021-08-26T09:33:36Z</dcterms:created>
  <dcterms:modified xsi:type="dcterms:W3CDTF">2021-09-13T15:31:45Z</dcterms:modified>
</cp:coreProperties>
</file>